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6"/>
  </p:notesMasterIdLst>
  <p:handoutMasterIdLst>
    <p:handoutMasterId r:id="rId7"/>
  </p:handoutMasterIdLst>
  <p:sldIdLst>
    <p:sldId id="290" r:id="rId2"/>
    <p:sldId id="291" r:id="rId3"/>
    <p:sldId id="292" r:id="rId4"/>
    <p:sldId id="293" r:id="rId5"/>
  </p:sldIdLst>
  <p:sldSz cx="9144000" cy="6858000" type="screen4x3"/>
  <p:notesSz cx="6858000" cy="9199563"/>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1PMNME9" initials="me"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B7D03"/>
    <a:srgbClr val="FC8A0C"/>
    <a:srgbClr val="EBAE03"/>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733" autoAdjust="0"/>
    <p:restoredTop sz="92028" autoAdjust="0"/>
  </p:normalViewPr>
  <p:slideViewPr>
    <p:cSldViewPr>
      <p:cViewPr>
        <p:scale>
          <a:sx n="75" d="100"/>
          <a:sy n="75" d="100"/>
        </p:scale>
        <p:origin x="-1242" y="-73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6" d="100"/>
          <a:sy n="86" d="100"/>
        </p:scale>
        <p:origin x="-1926" y="-72"/>
      </p:cViewPr>
      <p:guideLst>
        <p:guide orient="horz" pos="2898"/>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9978"/>
          </a:xfrm>
          <a:prstGeom prst="rect">
            <a:avLst/>
          </a:prstGeom>
        </p:spPr>
        <p:txBody>
          <a:bodyPr vert="horz" lIns="91751" tIns="45876" rIns="91751" bIns="45876"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9978"/>
          </a:xfrm>
          <a:prstGeom prst="rect">
            <a:avLst/>
          </a:prstGeom>
        </p:spPr>
        <p:txBody>
          <a:bodyPr vert="horz" lIns="91751" tIns="45876" rIns="91751" bIns="45876" rtlCol="0"/>
          <a:lstStyle>
            <a:lvl1pPr algn="r">
              <a:defRPr sz="1200"/>
            </a:lvl1pPr>
          </a:lstStyle>
          <a:p>
            <a:fld id="{55E77971-8315-4F69-B875-4E9732310095}" type="datetimeFigureOut">
              <a:rPr lang="en-US" smtClean="0"/>
              <a:pPr/>
              <a:t>6/26/2012</a:t>
            </a:fld>
            <a:endParaRPr lang="en-US" dirty="0"/>
          </a:p>
        </p:txBody>
      </p:sp>
      <p:sp>
        <p:nvSpPr>
          <p:cNvPr id="4" name="Footer Placeholder 3"/>
          <p:cNvSpPr>
            <a:spLocks noGrp="1"/>
          </p:cNvSpPr>
          <p:nvPr>
            <p:ph type="ftr" sz="quarter" idx="2"/>
          </p:nvPr>
        </p:nvSpPr>
        <p:spPr>
          <a:xfrm>
            <a:off x="0" y="8737989"/>
            <a:ext cx="2971800" cy="459978"/>
          </a:xfrm>
          <a:prstGeom prst="rect">
            <a:avLst/>
          </a:prstGeom>
        </p:spPr>
        <p:txBody>
          <a:bodyPr vert="horz" lIns="91751" tIns="45876" rIns="91751" bIns="45876"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737989"/>
            <a:ext cx="2971800" cy="459978"/>
          </a:xfrm>
          <a:prstGeom prst="rect">
            <a:avLst/>
          </a:prstGeom>
        </p:spPr>
        <p:txBody>
          <a:bodyPr vert="horz" lIns="91751" tIns="45876" rIns="91751" bIns="45876" rtlCol="0" anchor="b"/>
          <a:lstStyle>
            <a:lvl1pPr algn="r">
              <a:defRPr sz="1200"/>
            </a:lvl1pPr>
          </a:lstStyle>
          <a:p>
            <a:fld id="{9ADB64A8-F034-452D-82FD-224A2B2E205B}" type="slidenum">
              <a:rPr lang="en-US" smtClean="0"/>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bwMode="auto">
          <a:xfrm>
            <a:off x="0" y="0"/>
            <a:ext cx="2971800" cy="459978"/>
          </a:xfrm>
          <a:prstGeom prst="rect">
            <a:avLst/>
          </a:prstGeom>
          <a:noFill/>
          <a:ln w="9525">
            <a:noFill/>
            <a:miter lim="800000"/>
            <a:headEnd/>
            <a:tailEnd/>
          </a:ln>
          <a:effectLst/>
        </p:spPr>
        <p:txBody>
          <a:bodyPr vert="horz" wrap="square" lIns="91751" tIns="45876" rIns="91751" bIns="45876" numCol="1" anchor="t" anchorCtr="0" compatLnSpc="1">
            <a:prstTxWarp prst="textNoShape">
              <a:avLst/>
            </a:prstTxWarp>
          </a:bodyPr>
          <a:lstStyle>
            <a:lvl1pPr>
              <a:defRPr sz="1200"/>
            </a:lvl1pPr>
          </a:lstStyle>
          <a:p>
            <a:pPr>
              <a:defRPr/>
            </a:pPr>
            <a:endParaRPr lang="en-US" dirty="0"/>
          </a:p>
        </p:txBody>
      </p:sp>
      <p:sp>
        <p:nvSpPr>
          <p:cNvPr id="74755" name="Rectangle 3"/>
          <p:cNvSpPr>
            <a:spLocks noGrp="1" noChangeArrowheads="1"/>
          </p:cNvSpPr>
          <p:nvPr>
            <p:ph type="dt" idx="1"/>
          </p:nvPr>
        </p:nvSpPr>
        <p:spPr bwMode="auto">
          <a:xfrm>
            <a:off x="3884613" y="0"/>
            <a:ext cx="2971800" cy="459978"/>
          </a:xfrm>
          <a:prstGeom prst="rect">
            <a:avLst/>
          </a:prstGeom>
          <a:noFill/>
          <a:ln w="9525">
            <a:noFill/>
            <a:miter lim="800000"/>
            <a:headEnd/>
            <a:tailEnd/>
          </a:ln>
          <a:effectLst/>
        </p:spPr>
        <p:txBody>
          <a:bodyPr vert="horz" wrap="square" lIns="91751" tIns="45876" rIns="91751" bIns="45876" numCol="1" anchor="t" anchorCtr="0" compatLnSpc="1">
            <a:prstTxWarp prst="textNoShape">
              <a:avLst/>
            </a:prstTxWarp>
          </a:bodyPr>
          <a:lstStyle>
            <a:lvl1pPr algn="r">
              <a:defRPr sz="1200"/>
            </a:lvl1pPr>
          </a:lstStyle>
          <a:p>
            <a:pPr>
              <a:defRPr/>
            </a:pPr>
            <a:endParaRPr lang="en-US" dirty="0"/>
          </a:p>
        </p:txBody>
      </p:sp>
      <p:sp>
        <p:nvSpPr>
          <p:cNvPr id="10244" name="Rectangle 4"/>
          <p:cNvSpPr>
            <a:spLocks noGrp="1" noRot="1" noChangeAspect="1" noChangeArrowheads="1" noTextEdit="1"/>
          </p:cNvSpPr>
          <p:nvPr>
            <p:ph type="sldImg" idx="2"/>
          </p:nvPr>
        </p:nvSpPr>
        <p:spPr bwMode="auto">
          <a:xfrm>
            <a:off x="1128713" y="688975"/>
            <a:ext cx="4600575" cy="3451225"/>
          </a:xfrm>
          <a:prstGeom prst="rect">
            <a:avLst/>
          </a:prstGeom>
          <a:noFill/>
          <a:ln w="9525">
            <a:solidFill>
              <a:srgbClr val="000000"/>
            </a:solidFill>
            <a:miter lim="800000"/>
            <a:headEnd/>
            <a:tailEnd/>
          </a:ln>
        </p:spPr>
      </p:sp>
      <p:sp>
        <p:nvSpPr>
          <p:cNvPr id="74757" name="Rectangle 5"/>
          <p:cNvSpPr>
            <a:spLocks noGrp="1" noChangeArrowheads="1"/>
          </p:cNvSpPr>
          <p:nvPr>
            <p:ph type="body" sz="quarter" idx="3"/>
          </p:nvPr>
        </p:nvSpPr>
        <p:spPr bwMode="auto">
          <a:xfrm>
            <a:off x="685800" y="4369793"/>
            <a:ext cx="5486400" cy="4139803"/>
          </a:xfrm>
          <a:prstGeom prst="rect">
            <a:avLst/>
          </a:prstGeom>
          <a:noFill/>
          <a:ln w="9525">
            <a:noFill/>
            <a:miter lim="800000"/>
            <a:headEnd/>
            <a:tailEnd/>
          </a:ln>
          <a:effectLst/>
        </p:spPr>
        <p:txBody>
          <a:bodyPr vert="horz" wrap="square" lIns="91751" tIns="45876" rIns="91751" bIns="4587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4758" name="Rectangle 6"/>
          <p:cNvSpPr>
            <a:spLocks noGrp="1" noChangeArrowheads="1"/>
          </p:cNvSpPr>
          <p:nvPr>
            <p:ph type="ftr" sz="quarter" idx="4"/>
          </p:nvPr>
        </p:nvSpPr>
        <p:spPr bwMode="auto">
          <a:xfrm>
            <a:off x="0" y="8737989"/>
            <a:ext cx="2971800" cy="459978"/>
          </a:xfrm>
          <a:prstGeom prst="rect">
            <a:avLst/>
          </a:prstGeom>
          <a:noFill/>
          <a:ln w="9525">
            <a:noFill/>
            <a:miter lim="800000"/>
            <a:headEnd/>
            <a:tailEnd/>
          </a:ln>
          <a:effectLst/>
        </p:spPr>
        <p:txBody>
          <a:bodyPr vert="horz" wrap="square" lIns="91751" tIns="45876" rIns="91751" bIns="45876" numCol="1" anchor="b" anchorCtr="0" compatLnSpc="1">
            <a:prstTxWarp prst="textNoShape">
              <a:avLst/>
            </a:prstTxWarp>
          </a:bodyPr>
          <a:lstStyle>
            <a:lvl1pPr>
              <a:defRPr sz="1200"/>
            </a:lvl1pPr>
          </a:lstStyle>
          <a:p>
            <a:pPr>
              <a:defRPr/>
            </a:pPr>
            <a:endParaRPr lang="en-US" dirty="0"/>
          </a:p>
        </p:txBody>
      </p:sp>
      <p:sp>
        <p:nvSpPr>
          <p:cNvPr id="74759" name="Rectangle 7"/>
          <p:cNvSpPr>
            <a:spLocks noGrp="1" noChangeArrowheads="1"/>
          </p:cNvSpPr>
          <p:nvPr>
            <p:ph type="sldNum" sz="quarter" idx="5"/>
          </p:nvPr>
        </p:nvSpPr>
        <p:spPr bwMode="auto">
          <a:xfrm>
            <a:off x="3884613" y="8737989"/>
            <a:ext cx="2971800" cy="459978"/>
          </a:xfrm>
          <a:prstGeom prst="rect">
            <a:avLst/>
          </a:prstGeom>
          <a:noFill/>
          <a:ln w="9525">
            <a:noFill/>
            <a:miter lim="800000"/>
            <a:headEnd/>
            <a:tailEnd/>
          </a:ln>
          <a:effectLst/>
        </p:spPr>
        <p:txBody>
          <a:bodyPr vert="horz" wrap="square" lIns="91751" tIns="45876" rIns="91751" bIns="45876" numCol="1" anchor="b" anchorCtr="0" compatLnSpc="1">
            <a:prstTxWarp prst="textNoShape">
              <a:avLst/>
            </a:prstTxWarp>
          </a:bodyPr>
          <a:lstStyle>
            <a:lvl1pPr algn="r">
              <a:defRPr sz="1200"/>
            </a:lvl1pPr>
          </a:lstStyle>
          <a:p>
            <a:pPr>
              <a:defRPr/>
            </a:pPr>
            <a:fld id="{2C01F2DA-4A40-460E-A3EA-0ECDB016AF0A}"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C89409A9-846F-4236-A1C4-F97D7E8CD0B0}"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90B8DF76-E9CE-49E8-9E70-A1EBF078CF44}"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0350" y="304800"/>
            <a:ext cx="207645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304800"/>
            <a:ext cx="607695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F8B99F8C-4C65-4657-AFE7-C5B9D2882C9E}"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buFont typeface="Arial" pitchFamily="34" charset="0"/>
              <a:buChar char="•"/>
              <a:defRPr/>
            </a:lvl1pPr>
            <a:lvl2pPr>
              <a:buFont typeface="Courier New" pitchFamily="49" charset="0"/>
              <a:buChar char="o"/>
              <a:defRPr sz="2200" baseline="0"/>
            </a:lvl2pPr>
            <a:lvl3pPr>
              <a:buFont typeface="Wingdings" pitchFamily="2" charset="2"/>
              <a:buChar char="§"/>
              <a:defRPr sz="2000" baseline="0"/>
            </a:lvl3pPr>
            <a:lvl4pPr>
              <a:buFont typeface="Courier New" pitchFamily="49" charset="0"/>
              <a:buChar char="o"/>
              <a:defRPr sz="1800" baseline="0"/>
            </a:lvl4pPr>
            <a:lvl5pPr>
              <a:buFont typeface="Arial" pitchFamily="34" charset="0"/>
              <a:buChar char="•"/>
              <a:defRPr sz="1600" baseline="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6"/>
          <p:cNvSpPr>
            <a:spLocks noGrp="1" noChangeArrowheads="1"/>
          </p:cNvSpPr>
          <p:nvPr>
            <p:ph type="sldNum" sz="quarter" idx="10"/>
          </p:nvPr>
        </p:nvSpPr>
        <p:spPr>
          <a:ln/>
        </p:spPr>
        <p:txBody>
          <a:bodyPr/>
          <a:lstStyle>
            <a:lvl1pPr>
              <a:defRPr/>
            </a:lvl1pPr>
          </a:lstStyle>
          <a:p>
            <a:pPr>
              <a:defRPr/>
            </a:pPr>
            <a:fld id="{E8CB3DF1-0073-4116-B012-1238BF5C85F2}"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BFCB1406-E056-4391-9685-1BB748B65B19}"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716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72D7FBC2-8EA4-48FB-8921-DE733BEF7CB7}"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1B9C6709-BA84-4A11-9427-52000C8DCBA0}"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103116D4-9E9D-4405-8795-3A845C9DD354}"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F6A64DB0-E330-43FC-A15D-864F857DDA07}"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6088CB7C-D1B5-4D67-BD08-0CB0770A1BCA}"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AA3FB23E-992E-4894-814B-DEAB00B98AAE}"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381000" y="304800"/>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en-US" dirty="0" smtClean="0"/>
          </a:p>
        </p:txBody>
      </p:sp>
      <p:sp>
        <p:nvSpPr>
          <p:cNvPr id="2051" name="Rectangle 3"/>
          <p:cNvSpPr>
            <a:spLocks noGrp="1" noChangeArrowheads="1"/>
          </p:cNvSpPr>
          <p:nvPr>
            <p:ph type="body" idx="1"/>
          </p:nvPr>
        </p:nvSpPr>
        <p:spPr bwMode="auto">
          <a:xfrm>
            <a:off x="457200" y="1371600"/>
            <a:ext cx="8229600" cy="4724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smtClean="0"/>
          </a:p>
        </p:txBody>
      </p:sp>
      <p:sp>
        <p:nvSpPr>
          <p:cNvPr id="3078" name="Rectangle 6"/>
          <p:cNvSpPr>
            <a:spLocks noGrp="1" noChangeArrowheads="1"/>
          </p:cNvSpPr>
          <p:nvPr>
            <p:ph type="sldNum" sz="quarter" idx="4"/>
          </p:nvPr>
        </p:nvSpPr>
        <p:spPr bwMode="auto">
          <a:xfrm>
            <a:off x="3657600" y="63817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fld id="{77876E4C-2AF5-40D8-B783-C2AE0334EEE5}" type="slidenum">
              <a:rPr lang="en-US"/>
              <a:pPr>
                <a:defRPr/>
              </a:pPr>
              <a:t>‹#›</a:t>
            </a:fld>
            <a:endParaRPr lang="en-US" dirty="0"/>
          </a:p>
        </p:txBody>
      </p:sp>
      <p:pic>
        <p:nvPicPr>
          <p:cNvPr id="2053" name="Picture 8" descr="USACE_logo"/>
          <p:cNvPicPr>
            <a:picLocks noChangeAspect="1" noChangeArrowheads="1"/>
          </p:cNvPicPr>
          <p:nvPr/>
        </p:nvPicPr>
        <p:blipFill>
          <a:blip r:embed="rId14" cstate="print"/>
          <a:srcRect/>
          <a:stretch>
            <a:fillRect/>
          </a:stretch>
        </p:blipFill>
        <p:spPr bwMode="auto">
          <a:xfrm>
            <a:off x="8004175" y="5715000"/>
            <a:ext cx="758825" cy="519113"/>
          </a:xfrm>
          <a:prstGeom prst="rect">
            <a:avLst/>
          </a:prstGeom>
          <a:noFill/>
          <a:ln w="9525">
            <a:noFill/>
            <a:miter lim="800000"/>
            <a:headEnd/>
            <a:tailEnd/>
          </a:ln>
        </p:spPr>
      </p:pic>
      <p:sp>
        <p:nvSpPr>
          <p:cNvPr id="3081" name="Text Box 9"/>
          <p:cNvSpPr txBox="1">
            <a:spLocks noChangeArrowheads="1"/>
          </p:cNvSpPr>
          <p:nvPr/>
        </p:nvSpPr>
        <p:spPr bwMode="auto">
          <a:xfrm>
            <a:off x="6223000" y="6416675"/>
            <a:ext cx="2606675" cy="212725"/>
          </a:xfrm>
          <a:prstGeom prst="rect">
            <a:avLst/>
          </a:prstGeom>
          <a:noFill/>
          <a:ln w="9525">
            <a:noFill/>
            <a:miter lim="800000"/>
            <a:headEnd/>
            <a:tailEnd/>
          </a:ln>
          <a:effectLst/>
        </p:spPr>
        <p:txBody>
          <a:bodyPr lIns="0" tIns="0" rIns="0" bIns="0">
            <a:spAutoFit/>
          </a:bodyPr>
          <a:lstStyle/>
          <a:p>
            <a:pPr algn="r">
              <a:defRPr/>
            </a:pPr>
            <a:r>
              <a:rPr lang="en-US" sz="1400" b="1" dirty="0"/>
              <a:t>BUILDING STRONG</a:t>
            </a:r>
            <a:r>
              <a:rPr lang="en-US" sz="1400" b="1" baseline="-25000" dirty="0"/>
              <a:t>®</a:t>
            </a:r>
          </a:p>
        </p:txBody>
      </p:sp>
      <p:sp>
        <p:nvSpPr>
          <p:cNvPr id="3082" name="Line 10"/>
          <p:cNvSpPr>
            <a:spLocks noChangeShapeType="1"/>
          </p:cNvSpPr>
          <p:nvPr/>
        </p:nvSpPr>
        <p:spPr bwMode="auto">
          <a:xfrm flipH="1">
            <a:off x="457200" y="6324600"/>
            <a:ext cx="8229600" cy="0"/>
          </a:xfrm>
          <a:prstGeom prst="line">
            <a:avLst/>
          </a:prstGeom>
          <a:noFill/>
          <a:ln w="9525">
            <a:solidFill>
              <a:schemeClr val="tx1"/>
            </a:solidFill>
            <a:round/>
            <a:headEnd/>
            <a:tailEnd/>
          </a:ln>
          <a:effectLst/>
        </p:spPr>
        <p:txBody>
          <a:bodyPr/>
          <a:lstStyle/>
          <a:p>
            <a:pPr>
              <a:defRPr/>
            </a:pPr>
            <a:endParaRPr lang="en-US" dirty="0"/>
          </a:p>
        </p:txBody>
      </p:sp>
      <p:sp>
        <p:nvSpPr>
          <p:cNvPr id="8" name="TextBox 7"/>
          <p:cNvSpPr txBox="1"/>
          <p:nvPr/>
        </p:nvSpPr>
        <p:spPr>
          <a:xfrm>
            <a:off x="6963365" y="6553200"/>
            <a:ext cx="1875835" cy="246221"/>
          </a:xfrm>
          <a:prstGeom prst="rect">
            <a:avLst/>
          </a:prstGeom>
          <a:noFill/>
        </p:spPr>
        <p:txBody>
          <a:bodyPr wrap="none">
            <a:spAutoFit/>
          </a:bodyPr>
          <a:lstStyle/>
          <a:p>
            <a:pPr>
              <a:defRPr/>
            </a:pPr>
            <a:r>
              <a:rPr lang="en-US" sz="1000" b="1" i="1" dirty="0" smtClean="0"/>
              <a:t>And Taking Care Of People!</a:t>
            </a:r>
            <a:endParaRPr lang="en-US" sz="1000" b="1" i="1" dirty="0"/>
          </a:p>
        </p:txBody>
      </p:sp>
    </p:spTree>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Font typeface="Wingdings" pitchFamily="2" charset="2"/>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SzPct val="75000"/>
        <a:buFont typeface="Arial" charset="0"/>
        <a:defRPr>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SzPct val="75000"/>
        <a:buFont typeface="Wingdings 3" pitchFamily="18" charset="2"/>
        <a:buChar char="w"/>
        <a:defRPr sz="2000">
          <a:solidFill>
            <a:schemeClr val="tx1"/>
          </a:solidFill>
          <a:latin typeface="+mn-lt"/>
        </a:defRPr>
      </a:lvl4pPr>
      <a:lvl5pPr marL="2057400" indent="-228600" algn="l" rtl="0" eaLnBrk="0" fontAlgn="base" hangingPunct="0">
        <a:spcBef>
          <a:spcPct val="20000"/>
        </a:spcBef>
        <a:spcAft>
          <a:spcPct val="0"/>
        </a:spcAft>
        <a:buSzPct val="50000"/>
        <a:buFont typeface="Wingdings" pitchFamily="2" charset="2"/>
        <a:buChar char="¡"/>
        <a:defRPr sz="2000">
          <a:solidFill>
            <a:schemeClr val="tx1"/>
          </a:solidFill>
          <a:latin typeface="+mn-lt"/>
        </a:defRPr>
      </a:lvl5pPr>
      <a:lvl6pPr marL="2514600" indent="-228600" algn="l" rtl="0" fontAlgn="base">
        <a:spcBef>
          <a:spcPct val="20000"/>
        </a:spcBef>
        <a:spcAft>
          <a:spcPct val="0"/>
        </a:spcAft>
        <a:buSzPct val="50000"/>
        <a:buFont typeface="Wingdings" pitchFamily="2" charset="2"/>
        <a:buChar char="¡"/>
        <a:defRPr sz="2000">
          <a:solidFill>
            <a:schemeClr val="tx1"/>
          </a:solidFill>
          <a:latin typeface="+mn-lt"/>
        </a:defRPr>
      </a:lvl6pPr>
      <a:lvl7pPr marL="2971800" indent="-228600" algn="l" rtl="0" fontAlgn="base">
        <a:spcBef>
          <a:spcPct val="20000"/>
        </a:spcBef>
        <a:spcAft>
          <a:spcPct val="0"/>
        </a:spcAft>
        <a:buSzPct val="50000"/>
        <a:buFont typeface="Wingdings" pitchFamily="2" charset="2"/>
        <a:buChar char="¡"/>
        <a:defRPr sz="2000">
          <a:solidFill>
            <a:schemeClr val="tx1"/>
          </a:solidFill>
          <a:latin typeface="+mn-lt"/>
        </a:defRPr>
      </a:lvl7pPr>
      <a:lvl8pPr marL="3429000" indent="-228600" algn="l" rtl="0" fontAlgn="base">
        <a:spcBef>
          <a:spcPct val="20000"/>
        </a:spcBef>
        <a:spcAft>
          <a:spcPct val="0"/>
        </a:spcAft>
        <a:buSzPct val="50000"/>
        <a:buFont typeface="Wingdings" pitchFamily="2" charset="2"/>
        <a:buChar char="¡"/>
        <a:defRPr sz="2000">
          <a:solidFill>
            <a:schemeClr val="tx1"/>
          </a:solidFill>
          <a:latin typeface="+mn-lt"/>
        </a:defRPr>
      </a:lvl8pPr>
      <a:lvl9pPr marL="3886200" indent="-228600" algn="l" rtl="0" fontAlgn="base">
        <a:spcBef>
          <a:spcPct val="20000"/>
        </a:spcBef>
        <a:spcAft>
          <a:spcPct val="0"/>
        </a:spcAft>
        <a:buSzPct val="5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t>Southern California-Dredged Material Management Team (SC-DMMT): Origin</a:t>
            </a:r>
            <a:endParaRPr lang="en-US" sz="3200" dirty="0"/>
          </a:p>
        </p:txBody>
      </p:sp>
      <p:sp>
        <p:nvSpPr>
          <p:cNvPr id="3" name="Content Placeholder 2"/>
          <p:cNvSpPr>
            <a:spLocks noGrp="1"/>
          </p:cNvSpPr>
          <p:nvPr>
            <p:ph idx="1"/>
          </p:nvPr>
        </p:nvSpPr>
        <p:spPr/>
        <p:txBody>
          <a:bodyPr/>
          <a:lstStyle/>
          <a:p>
            <a:r>
              <a:rPr lang="en-US" sz="1800" dirty="0" smtClean="0"/>
              <a:t>History</a:t>
            </a:r>
            <a:r>
              <a:rPr lang="en-US" sz="1800" dirty="0" smtClean="0"/>
              <a:t>:</a:t>
            </a:r>
          </a:p>
          <a:p>
            <a:pPr lvl="1"/>
            <a:r>
              <a:rPr lang="en-US" sz="1600" dirty="0" smtClean="0"/>
              <a:t>In </a:t>
            </a:r>
            <a:r>
              <a:rPr lang="en-US" sz="1600" dirty="0" smtClean="0"/>
              <a:t>place since approx. August </a:t>
            </a:r>
            <a:r>
              <a:rPr lang="en-US" sz="1600" dirty="0" smtClean="0"/>
              <a:t>2008;</a:t>
            </a:r>
          </a:p>
          <a:p>
            <a:pPr lvl="1"/>
            <a:r>
              <a:rPr lang="en-US" sz="1600" dirty="0" smtClean="0"/>
              <a:t>Modeled after San Francisco DMMO;</a:t>
            </a:r>
            <a:endParaRPr lang="en-US" sz="1600" dirty="0" smtClean="0"/>
          </a:p>
          <a:p>
            <a:pPr lvl="1"/>
            <a:r>
              <a:rPr lang="en-US" sz="1600" dirty="0" smtClean="0"/>
              <a:t>Coordination </a:t>
            </a:r>
            <a:r>
              <a:rPr lang="en-US" sz="1600" dirty="0" smtClean="0"/>
              <a:t>principles &amp; procedures in place since January </a:t>
            </a:r>
            <a:r>
              <a:rPr lang="en-US" sz="1600" dirty="0" smtClean="0"/>
              <a:t>2010.</a:t>
            </a:r>
            <a:endParaRPr lang="en-US" sz="1600" dirty="0" smtClean="0"/>
          </a:p>
          <a:p>
            <a:endParaRPr lang="en-US" sz="1800" dirty="0" smtClean="0"/>
          </a:p>
          <a:p>
            <a:r>
              <a:rPr lang="en-US" sz="1800" dirty="0" smtClean="0"/>
              <a:t>Rationale: </a:t>
            </a:r>
          </a:p>
          <a:p>
            <a:pPr lvl="1"/>
            <a:r>
              <a:rPr lang="en-US" sz="1600" dirty="0" smtClean="0"/>
              <a:t>Permitting </a:t>
            </a:r>
            <a:r>
              <a:rPr lang="en-US" sz="1600" dirty="0" smtClean="0"/>
              <a:t>for dredging and disposal often lengthy and complex, involving several federal and state </a:t>
            </a:r>
            <a:r>
              <a:rPr lang="en-US" sz="1600" dirty="0" smtClean="0"/>
              <a:t>agencies</a:t>
            </a:r>
            <a:r>
              <a:rPr lang="en-US" sz="1600" dirty="0" smtClean="0"/>
              <a:t>;</a:t>
            </a:r>
          </a:p>
          <a:p>
            <a:pPr lvl="1"/>
            <a:r>
              <a:rPr lang="en-US" sz="1600" dirty="0" smtClean="0"/>
              <a:t>Increased </a:t>
            </a:r>
            <a:r>
              <a:rPr lang="en-US" sz="1600" dirty="0" smtClean="0"/>
              <a:t>coordination among agencies decreases redundancy and increases efficiency.  </a:t>
            </a:r>
          </a:p>
          <a:p>
            <a:endParaRPr lang="en-US" sz="1800" dirty="0" smtClean="0"/>
          </a:p>
          <a:p>
            <a:r>
              <a:rPr lang="en-US" sz="1800" dirty="0" smtClean="0"/>
              <a:t>Original </a:t>
            </a:r>
            <a:r>
              <a:rPr lang="en-US" sz="1800" dirty="0" smtClean="0"/>
              <a:t>goal</a:t>
            </a:r>
            <a:r>
              <a:rPr lang="en-US" sz="1800" dirty="0" smtClean="0"/>
              <a:t>: </a:t>
            </a:r>
          </a:p>
          <a:p>
            <a:pPr lvl="1"/>
            <a:r>
              <a:rPr lang="en-US" sz="1600" dirty="0" smtClean="0"/>
              <a:t>Establish </a:t>
            </a:r>
            <a:r>
              <a:rPr lang="en-US" sz="1600" dirty="0" smtClean="0"/>
              <a:t>interagency team for coordinated review of dredging projects and dredging policy issues within the Southern California area (San Diego, Orange, Los Angeles, Ventura, Santa Barbara, and parts of San Luis Obispo Counties).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t>SC-DMMT </a:t>
            </a:r>
            <a:r>
              <a:rPr lang="en-US" sz="4000" b="1" dirty="0" smtClean="0"/>
              <a:t>Participants</a:t>
            </a:r>
            <a:endParaRPr lang="en-US" sz="4000" dirty="0"/>
          </a:p>
        </p:txBody>
      </p:sp>
      <p:sp>
        <p:nvSpPr>
          <p:cNvPr id="3" name="Content Placeholder 2"/>
          <p:cNvSpPr>
            <a:spLocks noGrp="1"/>
          </p:cNvSpPr>
          <p:nvPr>
            <p:ph idx="1"/>
          </p:nvPr>
        </p:nvSpPr>
        <p:spPr/>
        <p:txBody>
          <a:bodyPr/>
          <a:lstStyle/>
          <a:p>
            <a:r>
              <a:rPr lang="en-US" sz="1800" dirty="0" smtClean="0"/>
              <a:t>Core Member Agencies (have </a:t>
            </a:r>
            <a:r>
              <a:rPr lang="en-US" sz="1800" dirty="0" smtClean="0"/>
              <a:t>permitting authority over dredging-related </a:t>
            </a:r>
            <a:r>
              <a:rPr lang="en-US" sz="1800" dirty="0" smtClean="0"/>
              <a:t>projects):</a:t>
            </a:r>
            <a:endParaRPr lang="en-US" sz="1800" dirty="0" smtClean="0"/>
          </a:p>
          <a:p>
            <a:pPr lvl="1"/>
            <a:r>
              <a:rPr lang="en-US" sz="1600" dirty="0" smtClean="0"/>
              <a:t>Core membership:</a:t>
            </a:r>
          </a:p>
          <a:p>
            <a:pPr lvl="2"/>
            <a:r>
              <a:rPr lang="en-US" sz="1600" dirty="0" smtClean="0"/>
              <a:t>Corps (Civil </a:t>
            </a:r>
            <a:r>
              <a:rPr lang="en-US" sz="1600" dirty="0" smtClean="0"/>
              <a:t>Works and Regulatory </a:t>
            </a:r>
            <a:r>
              <a:rPr lang="en-US" sz="1600" dirty="0" smtClean="0"/>
              <a:t>programs);</a:t>
            </a:r>
          </a:p>
          <a:p>
            <a:pPr lvl="2"/>
            <a:r>
              <a:rPr lang="en-US" sz="1600" dirty="0" smtClean="0"/>
              <a:t>California </a:t>
            </a:r>
            <a:r>
              <a:rPr lang="en-US" sz="1600" dirty="0" smtClean="0"/>
              <a:t>Coastal </a:t>
            </a:r>
            <a:r>
              <a:rPr lang="en-US" sz="1600" dirty="0" smtClean="0"/>
              <a:t>Commission;</a:t>
            </a:r>
          </a:p>
          <a:p>
            <a:pPr lvl="2"/>
            <a:r>
              <a:rPr lang="en-US" sz="1600" dirty="0" smtClean="0"/>
              <a:t>RWQCB </a:t>
            </a:r>
            <a:r>
              <a:rPr lang="en-US" sz="1600" dirty="0" smtClean="0"/>
              <a:t>(Central Coast, </a:t>
            </a:r>
            <a:r>
              <a:rPr lang="en-US" sz="1600" dirty="0" smtClean="0"/>
              <a:t>LA, </a:t>
            </a:r>
            <a:r>
              <a:rPr lang="en-US" sz="1600" dirty="0" smtClean="0"/>
              <a:t>Santa Ana, and San Diego Regions</a:t>
            </a:r>
            <a:r>
              <a:rPr lang="en-US" sz="1600" dirty="0" smtClean="0"/>
              <a:t>);</a:t>
            </a:r>
          </a:p>
          <a:p>
            <a:pPr lvl="2"/>
            <a:r>
              <a:rPr lang="en-US" sz="1600" dirty="0" smtClean="0"/>
              <a:t>EPA</a:t>
            </a:r>
            <a:r>
              <a:rPr lang="en-US" sz="1600" dirty="0" smtClean="0"/>
              <a:t>.  </a:t>
            </a:r>
            <a:endParaRPr lang="en-US" sz="1600" dirty="0" smtClean="0"/>
          </a:p>
          <a:p>
            <a:pPr lvl="2"/>
            <a:endParaRPr lang="en-US" sz="1800" dirty="0" smtClean="0"/>
          </a:p>
          <a:p>
            <a:r>
              <a:rPr lang="en-US" sz="1800" dirty="0" smtClean="0"/>
              <a:t>Other </a:t>
            </a:r>
            <a:r>
              <a:rPr lang="en-US" sz="1800" dirty="0" smtClean="0"/>
              <a:t>regulatory agencies invited </a:t>
            </a:r>
          </a:p>
          <a:p>
            <a:endParaRPr lang="en-US" sz="1800" dirty="0" smtClean="0"/>
          </a:p>
          <a:p>
            <a:r>
              <a:rPr lang="en-US" sz="1800" dirty="0" smtClean="0"/>
              <a:t>Non-member Involvement:</a:t>
            </a:r>
          </a:p>
          <a:p>
            <a:pPr lvl="1"/>
            <a:r>
              <a:rPr lang="en-US" sz="1600" dirty="0" smtClean="0"/>
              <a:t>Participation </a:t>
            </a:r>
            <a:r>
              <a:rPr lang="en-US" sz="1600" dirty="0" smtClean="0"/>
              <a:t>in SC-DMMT meetings </a:t>
            </a:r>
            <a:r>
              <a:rPr lang="en-US" sz="1600" dirty="0" smtClean="0"/>
              <a:t>limited </a:t>
            </a:r>
            <a:r>
              <a:rPr lang="en-US" sz="1600" dirty="0" smtClean="0"/>
              <a:t>to </a:t>
            </a:r>
            <a:r>
              <a:rPr lang="en-US" sz="1600" dirty="0" smtClean="0"/>
              <a:t>agencies</a:t>
            </a:r>
            <a:r>
              <a:rPr lang="en-US" sz="1600" dirty="0" smtClean="0"/>
              <a:t>, applicants </a:t>
            </a:r>
            <a:r>
              <a:rPr lang="en-US" sz="1600" dirty="0" smtClean="0"/>
              <a:t>and applicant representatives;</a:t>
            </a:r>
            <a:endParaRPr lang="en-US" sz="1600" dirty="0" smtClean="0"/>
          </a:p>
          <a:p>
            <a:pPr lvl="1"/>
            <a:r>
              <a:rPr lang="en-US" sz="1600" dirty="0" smtClean="0"/>
              <a:t>SC-DMMT </a:t>
            </a:r>
            <a:r>
              <a:rPr lang="en-US" sz="1600" dirty="0" smtClean="0"/>
              <a:t>meetings not currently open to </a:t>
            </a:r>
            <a:r>
              <a:rPr lang="en-US" sz="1600" dirty="0" smtClean="0"/>
              <a:t>public.</a:t>
            </a:r>
            <a:endParaRPr lang="en-US" sz="1600" dirty="0" smtClean="0"/>
          </a:p>
          <a:p>
            <a:endParaRPr lang="en-US" sz="18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t>SC-DMMT </a:t>
            </a:r>
            <a:r>
              <a:rPr lang="en-US" sz="4000" b="1" dirty="0" smtClean="0"/>
              <a:t>Scope</a:t>
            </a:r>
            <a:endParaRPr lang="en-US" sz="4000" dirty="0"/>
          </a:p>
        </p:txBody>
      </p:sp>
      <p:sp>
        <p:nvSpPr>
          <p:cNvPr id="3" name="Content Placeholder 2"/>
          <p:cNvSpPr>
            <a:spLocks noGrp="1"/>
          </p:cNvSpPr>
          <p:nvPr>
            <p:ph idx="1"/>
          </p:nvPr>
        </p:nvSpPr>
        <p:spPr/>
        <p:txBody>
          <a:bodyPr/>
          <a:lstStyle/>
          <a:p>
            <a:r>
              <a:rPr lang="en-US" sz="1800" dirty="0" smtClean="0"/>
              <a:t>Projects </a:t>
            </a:r>
            <a:r>
              <a:rPr lang="en-US" sz="1800" dirty="0" smtClean="0"/>
              <a:t>typically reviewed:</a:t>
            </a:r>
          </a:p>
          <a:p>
            <a:pPr lvl="1"/>
            <a:r>
              <a:rPr lang="en-US" sz="1600" dirty="0" smtClean="0"/>
              <a:t>Corps </a:t>
            </a:r>
            <a:r>
              <a:rPr lang="en-US" sz="1600" dirty="0" smtClean="0"/>
              <a:t>navigation dredging projects;</a:t>
            </a:r>
          </a:p>
          <a:p>
            <a:pPr lvl="1"/>
            <a:r>
              <a:rPr lang="en-US" sz="1600" dirty="0" smtClean="0"/>
              <a:t>Dredging </a:t>
            </a:r>
            <a:r>
              <a:rPr lang="en-US" sz="1600" dirty="0" smtClean="0"/>
              <a:t>projects regulated by the Corps;</a:t>
            </a:r>
          </a:p>
          <a:p>
            <a:pPr lvl="1"/>
            <a:r>
              <a:rPr lang="en-US" sz="1600" dirty="0" smtClean="0"/>
              <a:t>Other </a:t>
            </a:r>
            <a:r>
              <a:rPr lang="en-US" sz="1600" dirty="0" smtClean="0"/>
              <a:t>projects requiring sediment testing per the requirements of the Inland Testing Manual and/or Ocean Testing Manual;</a:t>
            </a:r>
          </a:p>
          <a:p>
            <a:pPr lvl="1"/>
            <a:r>
              <a:rPr lang="en-US" sz="1600" dirty="0" smtClean="0"/>
              <a:t>Excluding </a:t>
            </a:r>
            <a:r>
              <a:rPr lang="en-US" sz="1600" dirty="0" smtClean="0"/>
              <a:t>projects selected for CSTF review.</a:t>
            </a:r>
          </a:p>
          <a:p>
            <a:endParaRPr lang="en-US" sz="1800" dirty="0" smtClean="0"/>
          </a:p>
          <a:p>
            <a:r>
              <a:rPr lang="en-US" sz="1800" dirty="0" smtClean="0"/>
              <a:t>Scope:</a:t>
            </a:r>
          </a:p>
          <a:p>
            <a:pPr lvl="1"/>
            <a:r>
              <a:rPr lang="en-US" sz="1600" dirty="0" smtClean="0"/>
              <a:t>Technical </a:t>
            </a:r>
            <a:r>
              <a:rPr lang="en-US" sz="1600" dirty="0" smtClean="0"/>
              <a:t>issues associated with dredging projects;</a:t>
            </a:r>
          </a:p>
          <a:p>
            <a:pPr lvl="1"/>
            <a:r>
              <a:rPr lang="en-US" sz="1600" dirty="0" smtClean="0"/>
              <a:t>D</a:t>
            </a:r>
            <a:r>
              <a:rPr lang="en-US" sz="1600" dirty="0" smtClean="0"/>
              <a:t>redging </a:t>
            </a:r>
            <a:r>
              <a:rPr lang="en-US" sz="1600" dirty="0" smtClean="0"/>
              <a:t>sampling and analysis plans, sampling results based on approved plans, and suitability </a:t>
            </a:r>
            <a:r>
              <a:rPr lang="en-US" sz="1600" dirty="0" smtClean="0"/>
              <a:t>determinations;</a:t>
            </a:r>
            <a:endParaRPr lang="en-US" sz="1600" dirty="0" smtClean="0"/>
          </a:p>
          <a:p>
            <a:pPr lvl="1"/>
            <a:r>
              <a:rPr lang="en-US" sz="1600" dirty="0" smtClean="0"/>
              <a:t>Policy </a:t>
            </a:r>
            <a:r>
              <a:rPr lang="en-US" sz="1600" dirty="0" smtClean="0"/>
              <a:t>issues associated with dredging project development, evaluation, suitability determinations, and approval and with dredged material disposal and beneficial reuse. </a:t>
            </a:r>
          </a:p>
          <a:p>
            <a:endParaRPr lang="en-US" sz="1800" dirty="0" smtClean="0"/>
          </a:p>
          <a:p>
            <a:r>
              <a:rPr lang="en-US" sz="1800" dirty="0" smtClean="0"/>
              <a:t>Schedule, Location</a:t>
            </a:r>
            <a:r>
              <a:rPr lang="en-US" sz="1600" dirty="0" smtClean="0"/>
              <a:t>: Meets </a:t>
            </a:r>
            <a:r>
              <a:rPr lang="en-US" sz="1600" dirty="0" smtClean="0"/>
              <a:t>at Corps office in </a:t>
            </a:r>
            <a:r>
              <a:rPr lang="en-US" sz="1600" dirty="0" smtClean="0"/>
              <a:t>LA on fourth Wednesdays.  </a:t>
            </a:r>
            <a:endParaRPr lang="en-US" sz="1600" dirty="0" smtClean="0"/>
          </a:p>
          <a:p>
            <a:pPr>
              <a:buNone/>
            </a:pPr>
            <a:r>
              <a:rPr lang="en-US" sz="1800" dirty="0" smtClean="0"/>
              <a:t> </a:t>
            </a:r>
          </a:p>
          <a:p>
            <a:endParaRPr lang="en-US" sz="18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t>SC-DMMT </a:t>
            </a:r>
            <a:r>
              <a:rPr lang="en-US" sz="4000" b="1" dirty="0" smtClean="0"/>
              <a:t>Authority</a:t>
            </a:r>
            <a:endParaRPr lang="en-US" sz="4000" dirty="0"/>
          </a:p>
        </p:txBody>
      </p:sp>
      <p:sp>
        <p:nvSpPr>
          <p:cNvPr id="3" name="Content Placeholder 2"/>
          <p:cNvSpPr>
            <a:spLocks noGrp="1"/>
          </p:cNvSpPr>
          <p:nvPr>
            <p:ph idx="1"/>
          </p:nvPr>
        </p:nvSpPr>
        <p:spPr/>
        <p:txBody>
          <a:bodyPr/>
          <a:lstStyle/>
          <a:p>
            <a:r>
              <a:rPr lang="en-US" sz="1800" dirty="0" smtClean="0"/>
              <a:t>Authority</a:t>
            </a:r>
            <a:r>
              <a:rPr lang="en-US" sz="1800" dirty="0" smtClean="0"/>
              <a:t>:</a:t>
            </a:r>
          </a:p>
          <a:p>
            <a:pPr lvl="1"/>
            <a:r>
              <a:rPr lang="en-US" sz="1600" dirty="0" smtClean="0"/>
              <a:t>It </a:t>
            </a:r>
            <a:r>
              <a:rPr lang="en-US" sz="1600" dirty="0" smtClean="0"/>
              <a:t>is understood an individual agency's permit decisions will generally be consistent with positions expressed by that particular agency, as reflected in the final meeting notes;</a:t>
            </a:r>
          </a:p>
          <a:p>
            <a:pPr lvl="1"/>
            <a:r>
              <a:rPr lang="en-US" sz="1600" dirty="0" smtClean="0"/>
              <a:t>However</a:t>
            </a:r>
            <a:r>
              <a:rPr lang="en-US" sz="1600" dirty="0" smtClean="0"/>
              <a:t>, agency permit decisions and project review for NEPA/CEQA compliance are not restricted by SC-DMMT decisions;</a:t>
            </a:r>
          </a:p>
          <a:p>
            <a:pPr lvl="1"/>
            <a:r>
              <a:rPr lang="en-US" sz="1600" dirty="0" smtClean="0"/>
              <a:t>SC-DMMT </a:t>
            </a:r>
            <a:r>
              <a:rPr lang="en-US" sz="1600" dirty="0" smtClean="0"/>
              <a:t>has no decision-making authority in and of itself</a:t>
            </a:r>
            <a:r>
              <a:rPr lang="en-US" sz="1600" dirty="0" smtClean="0"/>
              <a:t>.</a:t>
            </a:r>
          </a:p>
          <a:p>
            <a:pPr lvl="1"/>
            <a:endParaRPr lang="en-US" sz="1600" dirty="0" smtClean="0"/>
          </a:p>
          <a:p>
            <a:r>
              <a:rPr lang="en-US" sz="1800" dirty="0" smtClean="0"/>
              <a:t>For more information:</a:t>
            </a:r>
          </a:p>
          <a:p>
            <a:pPr lvl="1"/>
            <a:r>
              <a:rPr lang="en-US" sz="1600" dirty="0" smtClean="0"/>
              <a:t>Dan Swenson, Corps Regulatory, 213-452-3414</a:t>
            </a:r>
          </a:p>
          <a:p>
            <a:pPr lvl="1"/>
            <a:r>
              <a:rPr lang="en-US" sz="1600" dirty="0" smtClean="0"/>
              <a:t>Larry Smith, Corps Planning, 213-452-3846</a:t>
            </a:r>
          </a:p>
          <a:p>
            <a:pPr lvl="1"/>
            <a:r>
              <a:rPr lang="en-US" sz="1600" dirty="0" smtClean="0"/>
              <a:t>Allan Ota, EPA</a:t>
            </a:r>
            <a:r>
              <a:rPr lang="en-US" sz="1600" dirty="0" smtClean="0"/>
              <a:t>, </a:t>
            </a:r>
            <a:r>
              <a:rPr lang="en-US" sz="1600" dirty="0" smtClean="0"/>
              <a:t>415-972-3476</a:t>
            </a:r>
          </a:p>
          <a:p>
            <a:pPr lvl="1"/>
            <a:r>
              <a:rPr lang="en-US" sz="1600" dirty="0" smtClean="0"/>
              <a:t>Website: agenda and notes (under construction)</a:t>
            </a:r>
            <a:endParaRPr lang="en-US" sz="1600" dirty="0" smtClean="0"/>
          </a:p>
          <a:p>
            <a:endParaRPr lang="en-US" sz="1800" dirty="0" smtClean="0"/>
          </a:p>
          <a:p>
            <a:pPr lvl="1"/>
            <a:endParaRPr lang="en-US" sz="1800" dirty="0"/>
          </a:p>
        </p:txBody>
      </p:sp>
    </p:spTree>
  </p:cSld>
  <p:clrMapOvr>
    <a:masterClrMapping/>
  </p:clrMapOvr>
</p:sld>
</file>

<file path=ppt/theme/theme1.xml><?xml version="1.0" encoding="utf-8"?>
<a:theme xmlns:a="http://schemas.openxmlformats.org/drawingml/2006/main" name="Slide Master">
  <a:themeElements>
    <a:clrScheme name="Slide 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lide Master">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lide 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lide Maste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lide Maste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lide Maste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lide Maste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lide Maste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lide Master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lide Maste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lide Maste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lide Maste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lide Maste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lide Maste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5464</TotalTime>
  <Words>381</Words>
  <Application>Microsoft Office PowerPoint</Application>
  <PresentationFormat>On-screen Show (4:3)</PresentationFormat>
  <Paragraphs>50</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Slide Master</vt:lpstr>
      <vt:lpstr>Southern California-Dredged Material Management Team (SC-DMMT): Origin</vt:lpstr>
      <vt:lpstr>SC-DMMT Participants</vt:lpstr>
      <vt:lpstr>SC-DMMT Scope</vt:lpstr>
      <vt:lpstr>SC-DMMT Authority</vt:lpstr>
    </vt:vector>
  </TitlesOfParts>
  <Company>USACE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Typical Civil Works Project, CA</dc:title>
  <dc:creator>peter G. Kroese</dc:creator>
  <cp:lastModifiedBy>l1cordps</cp:lastModifiedBy>
  <cp:revision>430</cp:revision>
  <dcterms:created xsi:type="dcterms:W3CDTF">2010-12-21T21:27:47Z</dcterms:created>
  <dcterms:modified xsi:type="dcterms:W3CDTF">2012-06-26T22:26:49Z</dcterms:modified>
</cp:coreProperties>
</file>